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668" r:id="rId6"/>
    <p:sldId id="683" r:id="rId7"/>
    <p:sldId id="741" r:id="rId8"/>
    <p:sldId id="742" r:id="rId9"/>
    <p:sldId id="682" r:id="rId10"/>
    <p:sldId id="694" r:id="rId11"/>
    <p:sldId id="695" r:id="rId12"/>
    <p:sldId id="696" r:id="rId13"/>
    <p:sldId id="687" r:id="rId14"/>
    <p:sldId id="697" r:id="rId15"/>
    <p:sldId id="699" r:id="rId16"/>
    <p:sldId id="744" r:id="rId17"/>
    <p:sldId id="700" r:id="rId18"/>
    <p:sldId id="701" r:id="rId19"/>
    <p:sldId id="702" r:id="rId20"/>
    <p:sldId id="703" r:id="rId21"/>
    <p:sldId id="704" r:id="rId22"/>
    <p:sldId id="705" r:id="rId23"/>
    <p:sldId id="706" r:id="rId24"/>
    <p:sldId id="707" r:id="rId25"/>
    <p:sldId id="708" r:id="rId26"/>
    <p:sldId id="709" r:id="rId27"/>
    <p:sldId id="746" r:id="rId28"/>
    <p:sldId id="713" r:id="rId29"/>
    <p:sldId id="714" r:id="rId30"/>
    <p:sldId id="717" r:id="rId31"/>
    <p:sldId id="719" r:id="rId32"/>
    <p:sldId id="720" r:id="rId33"/>
    <p:sldId id="721" r:id="rId34"/>
    <p:sldId id="722" r:id="rId35"/>
    <p:sldId id="723" r:id="rId36"/>
    <p:sldId id="724" r:id="rId37"/>
    <p:sldId id="725" r:id="rId38"/>
    <p:sldId id="726" r:id="rId39"/>
    <p:sldId id="727" r:id="rId40"/>
    <p:sldId id="728" r:id="rId41"/>
    <p:sldId id="729" r:id="rId42"/>
    <p:sldId id="730" r:id="rId43"/>
    <p:sldId id="731" r:id="rId44"/>
    <p:sldId id="747" r:id="rId45"/>
    <p:sldId id="733" r:id="rId46"/>
    <p:sldId id="735" r:id="rId47"/>
    <p:sldId id="736" r:id="rId48"/>
    <p:sldId id="737" r:id="rId49"/>
    <p:sldId id="738" r:id="rId50"/>
    <p:sldId id="739" r:id="rId51"/>
    <p:sldId id="672" r:id="rId52"/>
    <p:sldId id="745" r:id="rId5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82"/>
            <p14:sldId id="694"/>
            <p14:sldId id="695"/>
            <p14:sldId id="696"/>
            <p14:sldId id="687"/>
            <p14:sldId id="697"/>
            <p14:sldId id="699"/>
            <p14:sldId id="744"/>
            <p14:sldId id="700"/>
            <p14:sldId id="701"/>
            <p14:sldId id="702"/>
            <p14:sldId id="703"/>
            <p14:sldId id="704"/>
            <p14:sldId id="705"/>
            <p14:sldId id="706"/>
            <p14:sldId id="707"/>
            <p14:sldId id="708"/>
            <p14:sldId id="709"/>
            <p14:sldId id="746"/>
            <p14:sldId id="713"/>
            <p14:sldId id="714"/>
            <p14:sldId id="717"/>
            <p14:sldId id="719"/>
            <p14:sldId id="720"/>
            <p14:sldId id="721"/>
            <p14:sldId id="722"/>
            <p14:sldId id="723"/>
            <p14:sldId id="724"/>
            <p14:sldId id="725"/>
            <p14:sldId id="726"/>
            <p14:sldId id="727"/>
            <p14:sldId id="728"/>
            <p14:sldId id="729"/>
            <p14:sldId id="730"/>
            <p14:sldId id="731"/>
            <p14:sldId id="747"/>
            <p14:sldId id="733"/>
            <p14:sldId id="735"/>
            <p14:sldId id="736"/>
            <p14:sldId id="737"/>
            <p14:sldId id="738"/>
            <p14:sldId id="739"/>
            <p14:sldId id="672"/>
            <p14:sldId id="74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85261" autoAdjust="0"/>
  </p:normalViewPr>
  <p:slideViewPr>
    <p:cSldViewPr snapToGrid="0">
      <p:cViewPr varScale="1">
        <p:scale>
          <a:sx n="36" d="100"/>
          <a:sy n="36" d="100"/>
        </p:scale>
        <p:origin x="548" y="8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text editors on a virtual workstation, use the 'chef-apply' command, create a basic Chef recipe file and define Chef Resources.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refer to the documentation. And this entry is particularly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For example</a:t>
            </a:r>
            <a:r>
              <a:rPr lang="en-US" baseline="0" dirty="0" smtClean="0"/>
              <a:t> '</a:t>
            </a:r>
            <a:r>
              <a:rPr lang="en-US" dirty="0" smtClean="0"/>
              <a:t>sudo chef-apply -e "package '</a:t>
            </a:r>
            <a:r>
              <a:rPr lang="en-US" dirty="0" err="1" smtClean="0"/>
              <a:t>nano</a:t>
            </a:r>
            <a:r>
              <a:rPr lang="en-US" dirty="0" smtClean="0"/>
              <a:t>'"   </a:t>
            </a:r>
          </a:p>
          <a:p>
            <a:endParaRPr lang="en-US" dirty="0" smtClean="0"/>
          </a:p>
          <a:p>
            <a:r>
              <a:rPr lang="en-US" dirty="0" smtClean="0"/>
              <a:t>In this task, you can replace</a:t>
            </a:r>
            <a:r>
              <a:rPr lang="en-US" baseline="0" dirty="0" smtClean="0"/>
              <a:t> </a:t>
            </a:r>
            <a:r>
              <a:rPr lang="en-US" baseline="0" dirty="0" err="1" smtClean="0"/>
              <a:t>nano</a:t>
            </a:r>
            <a:r>
              <a:rPr lang="en-US" baseline="0" dirty="0" smtClean="0"/>
              <a:t> with emacs or vim.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 For example, run</a:t>
            </a:r>
            <a:r>
              <a:rPr lang="en-US" b="0" dirty="0" smtClean="0"/>
              <a:t> 'sudo chef-apply -e "package '</a:t>
            </a:r>
            <a:r>
              <a:rPr lang="en-US" b="0" dirty="0" err="1" smtClean="0"/>
              <a:t>nano</a:t>
            </a:r>
            <a:r>
              <a:rPr lang="en-US" b="0"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repair--meaning 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nano, emacs) for this group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a:t>
            </a:r>
            <a:r>
              <a:rPr lang="en-US" baseline="0" dirty="0" smtClean="0"/>
              <a:t> your </a:t>
            </a:r>
            <a:r>
              <a:rPr lang="en-US" dirty="0" smtClean="0"/>
              <a:t>editor</a:t>
            </a:r>
            <a:r>
              <a:rPr lang="en-US" baseline="0" dirty="0" smtClean="0"/>
              <a:t> to </a:t>
            </a:r>
            <a:r>
              <a:rPr lang="en-US" dirty="0" smtClean="0"/>
              <a:t>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r>
              <a:rPr lang="en-US" dirty="0" smtClean="0"/>
              <a:t>Save the file,</a:t>
            </a:r>
            <a:r>
              <a:rPr lang="en-US" baseline="0" dirty="0" smtClean="0"/>
              <a:t> </a:t>
            </a:r>
            <a:r>
              <a:rPr lang="en-US" dirty="0" smtClean="0"/>
              <a:t>return to the terminal and then run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a:t>
            </a:r>
            <a:r>
              <a:rPr lang="en-US" dirty="0" smtClean="0"/>
              <a:t>ype '</a:t>
            </a:r>
            <a:r>
              <a:rPr lang="en-US" b="0" dirty="0" smtClean="0"/>
              <a:t>sudo chef-apply </a:t>
            </a:r>
            <a:r>
              <a:rPr lang="en-US" b="0" dirty="0" err="1" smtClean="0"/>
              <a:t>hello.rb</a:t>
            </a:r>
            <a:r>
              <a:rPr lang="en-US" b="0" dirty="0" smtClean="0"/>
              <a:t>'</a:t>
            </a:r>
            <a:r>
              <a:rPr lang="en-US" b="0" baseline="0" dirty="0" smtClean="0"/>
              <a:t> </a:t>
            </a:r>
            <a:r>
              <a:rPr lang="en-US" baseline="0" dirty="0" smtClean="0"/>
              <a:t>to apply the recipe. Y</a:t>
            </a:r>
            <a:r>
              <a:rPr lang="en-US" dirty="0" smtClean="0"/>
              <a:t>ou should see that a file named 'hello.txt' was created and the contents was updated to include your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Use the `cat` command with the path of the file, 'hello.txt'</a:t>
            </a:r>
            <a:r>
              <a:rPr lang="en-US" baseline="0" dirty="0" smtClean="0"/>
              <a:t> to </a:t>
            </a:r>
            <a:r>
              <a:rPr lang="en-US" dirty="0" smtClean="0"/>
              <a:t>prove that a file was created.</a:t>
            </a:r>
            <a:r>
              <a:rPr lang="en-US" baseline="0" dirty="0" smtClean="0"/>
              <a:t>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sz="1200"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Run '</a:t>
            </a:r>
            <a:r>
              <a:rPr lang="en-US" b="0" dirty="0" smtClean="0"/>
              <a:t>sudo chef-apply </a:t>
            </a:r>
            <a:r>
              <a:rPr lang="en-US" b="0" dirty="0" err="1" smtClean="0"/>
              <a:t>hello.rb</a:t>
            </a:r>
            <a:r>
              <a:rPr lang="en-US" b="0" dirty="0" smtClean="0"/>
              <a:t>'</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three command-line editors and one (tbd Sublime)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If you are not </a:t>
            </a:r>
            <a:r>
              <a:rPr lang="en-US" dirty="0" smtClean="0"/>
              <a:t>comfortable using</a:t>
            </a:r>
            <a:r>
              <a:rPr lang="en-US" baseline="0" dirty="0" smtClean="0"/>
              <a:t> Linux/Unix text editors, you can use </a:t>
            </a:r>
            <a:r>
              <a:rPr lang="en-US" dirty="0" smtClean="0"/>
              <a:t>Sublime in remote mode</a:t>
            </a:r>
            <a:r>
              <a:rPr lang="en-US" baseline="0" dirty="0" smtClean="0"/>
              <a:t> when using Chef in this class.</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 In fact, that is the main reason this activity is in this course—so you can see how Chef can be used to install typical packages.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Assure Windows students that they will be able to use Sublime in this class so they won't have to learn Linux commands. We need to make clear that we are teaching Chef in this course, not Linux or Windows admin.</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'hello.txt.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Write the file and then think about what you expect to see in the output.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run the '</a:t>
            </a:r>
            <a:r>
              <a:rPr lang="en-US" sz="1200" b="0" dirty="0" smtClean="0"/>
              <a:t>sudo chef-apply </a:t>
            </a:r>
            <a:r>
              <a:rPr lang="en-US" sz="1200" b="0" dirty="0" err="1" smtClean="0"/>
              <a:t>hello.rb</a:t>
            </a:r>
            <a:r>
              <a:rPr lang="en-US" sz="1200" b="0" dirty="0" smtClean="0"/>
              <a:t>' </a:t>
            </a:r>
            <a:r>
              <a:rPr lang="en-US" sz="1200" dirty="0" smtClean="0"/>
              <a:t>command again.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Instructor Note: Just ask the students what the result would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Can I delete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a:t>
            </a:r>
            <a:r>
              <a:rPr lang="en-US" smtClean="0"/>
              <a:t>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1.</a:t>
            </a:r>
            <a:r>
              <a:rPr lang="en-US" baseline="0" dirty="0" smtClean="0"/>
              <a:t> </a:t>
            </a:r>
            <a:r>
              <a:rPr lang="en-US" dirty="0" smtClean="0"/>
              <a:t>Create 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editors (</a:t>
            </a:r>
            <a:r>
              <a:rPr lang="en-US" dirty="0" err="1" smtClean="0"/>
              <a:t>nano</a:t>
            </a:r>
            <a:r>
              <a:rPr lang="en-US" dirty="0" smtClean="0"/>
              <a:t>, emacs</a:t>
            </a:r>
            <a:r>
              <a:rPr lang="en-US" baseline="0" dirty="0" smtClean="0"/>
              <a:t> and vim)</a:t>
            </a:r>
            <a:endParaRPr lang="en-US" dirty="0" smtClean="0"/>
          </a:p>
          <a:p>
            <a:pPr marL="171450" indent="-171450">
              <a:buFont typeface="Arial" panose="020B0604020202020204" pitchFamily="34" charset="0"/>
              <a:buChar char="•"/>
            </a:pPr>
            <a:r>
              <a:rPr lang="en-US" dirty="0" smtClean="0"/>
              <a:t>Installs the "tree" package</a:t>
            </a:r>
          </a:p>
          <a:p>
            <a:pPr marL="171450" indent="-171450">
              <a:buFont typeface="Arial" panose="020B0604020202020204" pitchFamily="34" charset="0"/>
              <a:buChar char="•"/>
            </a:pPr>
            <a:r>
              <a:rPr lang="en-US" dirty="0" smtClean="0"/>
              <a:t>And then creates an MOTD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the final version of the `</a:t>
            </a:r>
            <a:r>
              <a:rPr lang="en-US" dirty="0" err="1" smtClean="0"/>
              <a:t>setup.rb</a:t>
            </a:r>
            <a:r>
              <a:rPr lang="en-US" dirty="0" smtClean="0"/>
              <a:t>` file that installs all the editors, our tree package, and creates our MOTD file.</a:t>
            </a:r>
          </a:p>
          <a:p>
            <a:endParaRPr lang="en-US" dirty="0" smtClean="0"/>
          </a:p>
          <a:p>
            <a:pPr marL="171450" indent="-171450">
              <a:buFont typeface="Arial" panose="020B0604020202020204" pitchFamily="34" charset="0"/>
              <a:buChar char="•"/>
            </a:pPr>
            <a:r>
              <a:rPr lang="en-US" dirty="0" smtClean="0"/>
              <a:t>What is the resource definition for this description? `The package named $EDITOR is installed.`</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What is the resource definition for this description? `The package named tree is installed.`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Run the above command to apply your </a:t>
            </a:r>
            <a:r>
              <a:rPr lang="en-US" dirty="0" err="1" smtClean="0"/>
              <a:t>setup.rb</a:t>
            </a:r>
            <a:r>
              <a:rPr lang="en-US" dirty="0" smtClean="0"/>
              <a:t> recipe.</a:t>
            </a:r>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section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people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Resources are grouped into recipes, which describe working configurations. For example, a package to install, the location of a template from which to build a file, and a service to be started.</a:t>
            </a:r>
          </a:p>
          <a:p>
            <a:endParaRPr lang="en-US" dirty="0" smtClean="0"/>
          </a:p>
          <a:p>
            <a:r>
              <a:rPr lang="en-US" dirty="0" smtClean="0"/>
              <a:t>Where a resource represents a piece of the system (and its desired state), a provider defines the steps that are needed to bring that piece of the system from its current state into the desired state.</a:t>
            </a:r>
          </a:p>
          <a:p>
            <a:r>
              <a:rPr lang="en-US" dirty="0" smtClean="0"/>
              <a:t>```</a:t>
            </a:r>
          </a:p>
          <a:p>
            <a:endParaRPr lang="en-US" dirty="0" smtClean="0"/>
          </a:p>
          <a:p>
            <a:r>
              <a:rPr lang="en-US" dirty="0" smtClean="0"/>
              <a:t>Resources describe what we want our system to look like AND sound like they do all the work to make it look like that.</a:t>
            </a:r>
          </a:p>
          <a:p>
            <a:endParaRPr lang="en-US" dirty="0" smtClean="0"/>
          </a:p>
          <a:p>
            <a:r>
              <a:rPr lang="en-US" dirty="0" smtClean="0"/>
              <a:t>Let's look at a few examples of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079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TBD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7" y="1590362"/>
            <a:ext cx="557822" cy="354978"/>
          </a:xfrm>
          <a:prstGeom prst="rect">
            <a:avLst/>
          </a:prstGeom>
        </p:spPr>
      </p:pic>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7"/>
            <a:ext cx="14423693" cy="338666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7" name="Content Placeholder 5"/>
          <p:cNvSpPr>
            <a:spLocks noGrp="1"/>
          </p:cNvSpPr>
          <p:nvPr>
            <p:ph sz="quarter" idx="12"/>
          </p:nvPr>
        </p:nvSpPr>
        <p:spPr>
          <a:xfrm>
            <a:off x="1121104" y="5620512"/>
            <a:ext cx="14423695" cy="292608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2" y="3530279"/>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5"/>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113747"/>
            <a:ext cx="7065287"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629452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0" cy="2400538"/>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8" y="482873"/>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_package.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_service.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An executable program that allows you to work with resources and recipe </a:t>
            </a:r>
            <a:r>
              <a:rPr lang="en-US" sz="3733" dirty="0" smtClean="0"/>
              <a:t>files.</a:t>
            </a:r>
            <a:endParaRPr lang="en-US" sz="3733" dirty="0"/>
          </a:p>
          <a:p>
            <a:endParaRPr lang="en-US" sz="3733" dirty="0"/>
          </a:p>
          <a:p>
            <a:r>
              <a:rPr lang="en-US" sz="3733" b="1" dirty="0"/>
              <a:t>chef-apply</a:t>
            </a:r>
            <a:r>
              <a:rPr lang="en-US" sz="3733" dirty="0"/>
              <a:t> is a command-line application that allows us to work with resources and recipes </a:t>
            </a:r>
            <a:r>
              <a:rPr lang="en-US" sz="3733" dirty="0" smtClean="0"/>
              <a:t>files.</a:t>
            </a:r>
            <a:endParaRPr lang="en-US" sz="3733" dirty="0"/>
          </a:p>
          <a:p>
            <a:endParaRPr lang="en-US" sz="3733" dirty="0"/>
          </a:p>
          <a:p>
            <a:endParaRPr lang="en-US" sz="3733"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3" y="3506118"/>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1" y="7483798"/>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endParaRPr lang="en-US" sz="3200" dirty="0" smtClean="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3"/>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package named "httpd" is installed.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docs.chef.io/resource_package.html</a:t>
            </a:r>
            <a:endParaRPr lang="en-US" dirty="0" smtClean="0">
              <a:cs typeface="Inconsolata"/>
            </a:endParaRPr>
          </a:p>
          <a:p>
            <a:pPr algn="ctr"/>
            <a:endParaRPr lang="en-US" sz="2400" dirty="0" smtClean="0">
              <a:cs typeface="Inconsolata"/>
            </a:endParaRPr>
          </a:p>
          <a:p>
            <a:pPr algn="ctr"/>
            <a:endParaRPr lang="en-US" sz="2400" dirty="0">
              <a:cs typeface="Inconsolata"/>
            </a:endParaRP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service named "</a:t>
            </a:r>
            <a:r>
              <a:rPr lang="en-US" sz="3733" dirty="0" err="1"/>
              <a:t>ntp</a:t>
            </a:r>
            <a:r>
              <a:rPr lang="en-US" sz="3733" dirty="0"/>
              <a:t>" is enabled (start on reboot) and started.</a:t>
            </a:r>
          </a:p>
          <a:p>
            <a:endParaRPr lang="en-US" sz="3733" dirty="0"/>
          </a:p>
          <a:p>
            <a:pPr lvl="1"/>
            <a:endParaRPr lang="de-DE" sz="3200" dirty="0"/>
          </a:p>
          <a:p>
            <a:pPr lvl="1"/>
            <a:endParaRPr lang="en-US" sz="3200" dirty="0"/>
          </a:p>
          <a:p>
            <a:endParaRPr lang="en-US" sz="3733" dirty="0"/>
          </a:p>
        </p:txBody>
      </p:sp>
      <p:sp>
        <p:nvSpPr>
          <p:cNvPr id="8"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docs.chef.io/resource_service.html</a:t>
            </a:r>
            <a:endParaRPr lang="en-US" dirty="0" smtClean="0">
              <a:cs typeface="Inconsolata"/>
            </a:endParaRPr>
          </a:p>
          <a:p>
            <a:pPr algn="ctr"/>
            <a:endParaRPr lang="en-US" dirty="0" smtClean="0">
              <a:cs typeface="Inconsolata"/>
            </a:endParaRPr>
          </a:p>
          <a:p>
            <a:pPr algn="ctr"/>
            <a:endParaRPr lang="en-US" sz="2400" dirty="0" smtClean="0">
              <a:cs typeface="Inconsolata"/>
            </a:endParaRPr>
          </a:p>
          <a:p>
            <a:pPr algn="ct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created with content "This company is the property ..."</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a:t>
            </a:r>
            <a:r>
              <a:rPr lang="en-US" sz="3733" dirty="0" smtClean="0"/>
              <a:t>deleted.</a:t>
            </a:r>
            <a:endParaRPr lang="en-US" sz="3733" dirty="0"/>
          </a:p>
          <a:p>
            <a:endParaRPr lang="en-US" sz="3733" dirty="0"/>
          </a:p>
          <a:p>
            <a:pPr lvl="1"/>
            <a:endParaRPr lang="de-DE" sz="3200" dirty="0"/>
          </a:p>
          <a:p>
            <a:pPr lvl="1"/>
            <a:endParaRPr lang="en-US" sz="3200" dirty="0"/>
          </a:p>
          <a:p>
            <a:endParaRPr lang="en-US" sz="3733" dirty="0"/>
          </a:p>
        </p:txBody>
      </p:sp>
      <p:sp>
        <p:nvSpPr>
          <p:cNvPr id="8"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0" y="1318652"/>
            <a:ext cx="1022350" cy="805432"/>
          </a:xfrm>
          <a:prstGeom prst="rect">
            <a:avLst/>
          </a:prstGeom>
        </p:spPr>
      </p:pic>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0"/>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pic>
        <p:nvPicPr>
          <p:cNvPr id="9" name="Picture 8"/>
          <p:cNvPicPr>
            <a:picLocks noChangeAspect="1"/>
          </p:cNvPicPr>
          <p:nvPr/>
        </p:nvPicPr>
        <p:blipFill>
          <a:blip r:embed="rId3"/>
          <a:stretch>
            <a:fillRect/>
          </a:stretch>
        </p:blipFill>
        <p:spPr>
          <a:xfrm>
            <a:off x="1121104" y="2335028"/>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610" lvl="1" indent="-609585">
              <a:buFont typeface="Wingdings" panose="05000000000000000000" pitchFamily="2" charset="2"/>
              <a:buChar char="Ø"/>
            </a:pPr>
            <a:r>
              <a:rPr lang="en-US" dirty="0" smtClean="0"/>
              <a:t>Use Chef to install packages on your virtual workstation</a:t>
            </a:r>
          </a:p>
          <a:p>
            <a:pPr marL="918610" lvl="1" indent="-609585">
              <a:buFont typeface="Wingdings" panose="05000000000000000000" pitchFamily="2" charset="2"/>
              <a:buChar char="Ø"/>
            </a:pPr>
            <a:r>
              <a:rPr lang="en-US" dirty="0"/>
              <a:t>Use the </a:t>
            </a:r>
            <a:r>
              <a:rPr lang="en-US" dirty="0" smtClean="0"/>
              <a:t>chef-apply command</a:t>
            </a:r>
          </a:p>
          <a:p>
            <a:pPr marL="918610" lvl="1" indent="-609585">
              <a:buFont typeface="Wingdings" panose="05000000000000000000" pitchFamily="2" charset="2"/>
              <a:buChar char="Ø"/>
            </a:pPr>
            <a:r>
              <a:rPr lang="en-US" dirty="0" smtClean="0"/>
              <a:t>Create a basic Chef recipe file</a:t>
            </a:r>
          </a:p>
          <a:p>
            <a:pPr marL="918610" lvl="1" indent="-609585">
              <a:buFont typeface="Wingdings" panose="05000000000000000000" pitchFamily="2" charset="2"/>
              <a:buChar char="Ø"/>
            </a:pPr>
            <a:r>
              <a:rPr lang="en-US" dirty="0" smtClean="0"/>
              <a:t>Define Chef Resources</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83" indent="-685783">
              <a:buFont typeface="+mj-lt"/>
              <a:buAutoNum type="arabicPeriod"/>
            </a:pPr>
            <a:r>
              <a:rPr lang="en-US" sz="3733" dirty="0"/>
              <a:t>What would happen if you ran the installation command again?</a:t>
            </a:r>
          </a:p>
          <a:p>
            <a:pPr marL="685783" indent="-685783">
              <a:buFont typeface="+mj-lt"/>
              <a:buAutoNum type="arabicPeriod"/>
            </a:pPr>
            <a:endParaRPr lang="en-US" sz="3733" dirty="0"/>
          </a:p>
          <a:p>
            <a:pPr marL="685783" indent="-685783">
              <a:buFont typeface="+mj-lt"/>
              <a:buAutoNum type="arabicPeriod"/>
            </a:pPr>
            <a:r>
              <a:rPr lang="en-US" sz="3733" dirty="0"/>
              <a:t>What would happen if the package were to become uninstalled</a:t>
            </a:r>
            <a:r>
              <a:rPr lang="en-US" sz="3733" dirty="0" smtClean="0"/>
              <a:t>?</a:t>
            </a:r>
            <a:endParaRPr lang="en-US" sz="3733" dirty="0"/>
          </a:p>
          <a:p>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latin typeface="Inconsolata"/>
                <a:cs typeface="Inconsolata"/>
              </a:rPr>
              <a:t>chef-apply</a:t>
            </a:r>
            <a:r>
              <a:rPr lang="en-US" sz="3733" dirty="0"/>
              <a:t> takes action only when it needs to. Think of it as test and repair. </a:t>
            </a:r>
          </a:p>
          <a:p>
            <a:r>
              <a:rPr lang="en-US" sz="3733" dirty="0"/>
              <a:t>Chef looks at the current state of each resource and takes action only when that resource is out of policy.</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1"/>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067"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6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6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Bring resource to desired state</a:t>
                </a:r>
              </a:p>
              <a:p>
                <a:pPr algn="ctr" defTabSz="121876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267" dirty="0">
                  <a:latin typeface="Inconsolata"/>
                  <a:cs typeface="Inconsolata"/>
                </a:rPr>
                <a:t>package '</a:t>
              </a:r>
              <a:r>
                <a:rPr lang="en-US" sz="4267" dirty="0" err="1">
                  <a:latin typeface="Inconsolata"/>
                  <a:cs typeface="Inconsolata"/>
                </a:rPr>
                <a:t>nano</a:t>
              </a:r>
              <a:r>
                <a:rPr lang="en-US" sz="4267"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2" y="1694329"/>
            <a:ext cx="11297140" cy="1816074"/>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recipe file that defines the policy: </a:t>
            </a:r>
          </a:p>
          <a:p>
            <a:pPr marL="380990" indent="-38099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89" indent="-457189">
              <a:buFont typeface="+mj-lt"/>
              <a:buAutoNum type="arabicPeriod"/>
            </a:pPr>
            <a:endParaRPr lang="en-US" dirty="0" smtClean="0"/>
          </a:p>
          <a:p>
            <a:pPr marL="457189" indent="-457189">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731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33" dirty="0"/>
              <a:t>~/</a:t>
            </a:r>
            <a:r>
              <a:rPr lang="en-US" sz="3733" dirty="0" err="1"/>
              <a:t>hello.rb</a:t>
            </a:r>
            <a:endParaRPr lang="en-US" sz="3733"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2"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7" name="Rectangle 6"/>
          <p:cNvSpPr/>
          <p:nvPr/>
        </p:nvSpPr>
        <p:spPr bwMode="auto">
          <a:xfrm>
            <a:off x="1120567" y="23102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Recipe: (chef-apply cookbook)::(chef-apply recipe)</a:t>
            </a:r>
          </a:p>
          <a:p>
            <a:r>
              <a:rPr lang="en-US" dirty="0"/>
              <a:t>  * file[hello.txt] action create</a:t>
            </a:r>
          </a:p>
          <a:p>
            <a:r>
              <a:rPr lang="en-US" dirty="0"/>
              <a:t>    - create new file hello.txt</a:t>
            </a:r>
          </a:p>
          <a:p>
            <a:r>
              <a:rPr lang="en-US" dirty="0"/>
              <a:t>    - update content in file hello.txt from none to 315f5b</a:t>
            </a:r>
          </a:p>
          <a:p>
            <a:r>
              <a:rPr lang="en-US" dirty="0"/>
              <a:t>    --- hello.txt       2015-09-14 22:38:29.386137524 +0000</a:t>
            </a:r>
          </a:p>
          <a:p>
            <a:r>
              <a:rPr lang="en-US" dirty="0"/>
              <a:t>    +++ ./.hello.txt20150914-1284-1w934it       2015-09-14 22:38:29.386137524 +0000</a:t>
            </a:r>
          </a:p>
          <a:p>
            <a:r>
              <a:rPr lang="en-US" dirty="0"/>
              <a:t>    @@ -1 +1,2 @@</a:t>
            </a:r>
          </a:p>
          <a:p>
            <a:r>
              <a:rPr lang="en-US"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8" y="32340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20658"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you ran the </a:t>
            </a:r>
            <a:r>
              <a:rPr lang="en-US" sz="3733" dirty="0"/>
              <a:t>command again?</a:t>
            </a:r>
          </a:p>
          <a:p>
            <a:endParaRPr lang="en-US" sz="3733" dirty="0"/>
          </a:p>
          <a:p>
            <a:r>
              <a:rPr lang="en-US" sz="3733" dirty="0" smtClean="0"/>
              <a:t>Again, </a:t>
            </a:r>
            <a:r>
              <a:rPr lang="en-US" sz="3733" dirty="0"/>
              <a:t>before you run the command -- think about it. What are your expectations now from the last time you ran it? </a:t>
            </a:r>
            <a:r>
              <a:rPr lang="en-US" sz="3733" dirty="0" smtClean="0"/>
              <a:t>What will the output look like?</a:t>
            </a:r>
          </a:p>
          <a:p>
            <a:endParaRPr lang="en-US" sz="3733" dirty="0" smtClean="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dirty="0" smtClean="0"/>
              <a:t>Emacs</a:t>
            </a:r>
            <a:endParaRPr lang="en-US" dirty="0"/>
          </a:p>
          <a:p>
            <a:pPr lvl="1"/>
            <a:r>
              <a:rPr lang="en-US" dirty="0" smtClean="0"/>
              <a:t>Nano</a:t>
            </a:r>
          </a:p>
          <a:p>
            <a:pPr lvl="1"/>
            <a:r>
              <a:rPr lang="en-US" smtClean="0"/>
              <a:t>Vim   or vi</a:t>
            </a: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would happen </a:t>
            </a:r>
            <a:r>
              <a:rPr lang="en-US" sz="3733" dirty="0" smtClean="0"/>
              <a:t>if the </a:t>
            </a:r>
            <a:r>
              <a:rPr lang="en-US" sz="3733" dirty="0"/>
              <a:t>file contents </a:t>
            </a:r>
            <a:r>
              <a:rPr lang="en-US" sz="3733" dirty="0" smtClean="0"/>
              <a:t>were modified</a:t>
            </a:r>
            <a:r>
              <a:rPr lang="en-US" sz="3733" dirty="0"/>
              <a:t>?</a:t>
            </a:r>
          </a:p>
          <a:p>
            <a:endParaRPr lang="en-US" sz="3733" dirty="0"/>
          </a:p>
          <a:p>
            <a:r>
              <a:rPr lang="en-US" sz="3733" dirty="0"/>
              <a:t>Go ahead and modify the contents of 'hello.txt' with your text editor. Write the file and then think about what you expect to see in the output. Then run the chef-apply command again.</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the </a:t>
            </a:r>
            <a:r>
              <a:rPr lang="en-US" sz="3733" dirty="0"/>
              <a:t>file </a:t>
            </a:r>
            <a:r>
              <a:rPr lang="en-US" sz="3733" dirty="0" smtClean="0"/>
              <a:t>were removed</a:t>
            </a:r>
            <a:r>
              <a:rPr lang="en-US" sz="3733" dirty="0"/>
              <a:t>?</a:t>
            </a:r>
          </a:p>
          <a:p>
            <a:endParaRPr lang="en-US" sz="3733" dirty="0"/>
          </a:p>
          <a:p>
            <a:r>
              <a:rPr lang="en-US" sz="3733" dirty="0"/>
              <a:t>At this </a:t>
            </a:r>
            <a:r>
              <a:rPr lang="en-US" sz="3733" dirty="0" smtClean="0"/>
              <a:t>point, hopefully </a:t>
            </a:r>
            <a:r>
              <a:rPr lang="en-US" sz="3733" dirty="0"/>
              <a:t>you are starting to understand the concept of test and repair.</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a:t>
            </a:r>
            <a:r>
              <a:rPr lang="en-US" sz="3733" dirty="0"/>
              <a:t>the file permissions (mode), owner, or group </a:t>
            </a:r>
            <a:r>
              <a:rPr lang="en-US" sz="3733" dirty="0" smtClean="0"/>
              <a:t>changed?</a:t>
            </a:r>
            <a:endParaRPr lang="en-US" sz="3733" dirty="0"/>
          </a:p>
          <a:p>
            <a:endParaRPr lang="en-US" sz="3733" dirty="0"/>
          </a:p>
          <a:p>
            <a:r>
              <a:rPr lang="en-US" sz="3733" dirty="0"/>
              <a:t>Have we defined a policy for these attributes? </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40" name="TextBox 3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7"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30" name="TextBox 2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4" y="4184856"/>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20" tIns="121920" rIns="121920" bIns="121920"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6" y="2070847"/>
            <a:ext cx="13231906" cy="1358873"/>
          </a:xfrm>
        </p:spPr>
        <p:txBody>
          <a:bodyPr>
            <a:normAutofit/>
          </a:bodyPr>
          <a:lstStyle/>
          <a:p>
            <a:r>
              <a:rPr lang="en-US" dirty="0" smtClean="0"/>
              <a:t>Lab: 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3" y="3506117"/>
            <a:ext cx="10974132" cy="4807603"/>
          </a:xfrm>
        </p:spPr>
        <p:txBody>
          <a:bodyPr>
            <a:noAutofit/>
          </a:bodyPr>
          <a:lstStyle/>
          <a:p>
            <a:r>
              <a:rPr lang="en-US" sz="3200" b="1" dirty="0"/>
              <a:t>Read </a:t>
            </a:r>
            <a:r>
              <a:rPr lang="en-US" sz="3200" dirty="0" smtClean="0">
                <a:hlinkClick r:id="rId3"/>
              </a:rPr>
              <a:t>https</a:t>
            </a:r>
            <a:r>
              <a:rPr lang="en-US" sz="3200" dirty="0">
                <a:hlinkClick r:id="rId3"/>
              </a:rPr>
              <a:t>://</a:t>
            </a:r>
            <a:r>
              <a:rPr lang="en-US" sz="3200" dirty="0" smtClean="0">
                <a:hlinkClick r:id="rId3"/>
              </a:rPr>
              <a:t>docs.chef.io/resources.html</a:t>
            </a:r>
            <a:r>
              <a:rPr lang="en-US" sz="3200" dirty="0" smtClean="0"/>
              <a:t> </a:t>
            </a:r>
            <a:endParaRPr lang="en-US" sz="3200" b="1" dirty="0">
              <a:solidFill>
                <a:schemeClr val="tx1"/>
              </a:solidFill>
            </a:endParaRPr>
          </a:p>
          <a:p>
            <a:r>
              <a:rPr lang="en-US" sz="3200" b="1" dirty="0">
                <a:solidFill>
                  <a:schemeClr val="tx1"/>
                </a:solidFill>
              </a:rPr>
              <a:t>Discover the file resource's:</a:t>
            </a:r>
          </a:p>
          <a:p>
            <a:pPr marL="1066749" lvl="1" indent="-457189" algn="l">
              <a:buFontTx/>
              <a:buChar char="•"/>
            </a:pPr>
            <a:r>
              <a:rPr lang="en-US" sz="2667" dirty="0">
                <a:solidFill>
                  <a:schemeClr val="tx1"/>
                </a:solidFill>
              </a:rPr>
              <a:t>default </a:t>
            </a:r>
            <a:r>
              <a:rPr lang="en-US" sz="2667" dirty="0" smtClean="0">
                <a:solidFill>
                  <a:schemeClr val="tx1"/>
                </a:solidFill>
              </a:rPr>
              <a:t>action.</a:t>
            </a:r>
            <a:endParaRPr lang="en-US" sz="2667" dirty="0">
              <a:solidFill>
                <a:schemeClr val="tx1"/>
              </a:solidFill>
            </a:endParaRPr>
          </a:p>
          <a:p>
            <a:pPr marL="1066749" lvl="1" indent="-457189" algn="l">
              <a:buFontTx/>
              <a:buChar char="•"/>
            </a:pPr>
            <a:r>
              <a:rPr lang="en-US" sz="2667" dirty="0">
                <a:solidFill>
                  <a:schemeClr val="tx1"/>
                </a:solidFill>
              </a:rPr>
              <a:t>default values for </a:t>
            </a:r>
            <a:r>
              <a:rPr lang="en-US" sz="2667" dirty="0">
                <a:solidFill>
                  <a:schemeClr val="tx1"/>
                </a:solidFill>
                <a:latin typeface="Inconsolata"/>
                <a:cs typeface="Inconsolata"/>
              </a:rPr>
              <a:t>mode</a:t>
            </a:r>
            <a:r>
              <a:rPr lang="en-US" sz="2667" dirty="0">
                <a:solidFill>
                  <a:schemeClr val="tx1"/>
                </a:solidFill>
              </a:rPr>
              <a:t>, </a:t>
            </a:r>
            <a:r>
              <a:rPr lang="en-US" sz="2667" dirty="0">
                <a:solidFill>
                  <a:schemeClr val="tx1"/>
                </a:solidFill>
                <a:latin typeface="Inconsolata"/>
                <a:cs typeface="Inconsolata"/>
              </a:rPr>
              <a:t>owner</a:t>
            </a:r>
            <a:r>
              <a:rPr lang="en-US" sz="2667" dirty="0">
                <a:solidFill>
                  <a:schemeClr val="tx1"/>
                </a:solidFill>
              </a:rPr>
              <a:t>, and </a:t>
            </a:r>
            <a:r>
              <a:rPr lang="en-US" sz="2667" dirty="0">
                <a:solidFill>
                  <a:schemeClr val="tx1"/>
                </a:solidFill>
                <a:latin typeface="Inconsolata"/>
                <a:cs typeface="Inconsolata"/>
              </a:rPr>
              <a:t>group</a:t>
            </a:r>
            <a:r>
              <a:rPr lang="en-US" sz="2667" dirty="0">
                <a:solidFill>
                  <a:schemeClr val="tx1"/>
                </a:solidFill>
              </a:rPr>
              <a:t>.</a:t>
            </a:r>
            <a:endParaRPr lang="en-US" sz="2667"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667" dirty="0">
                <a:solidFill>
                  <a:srgbClr val="3E4346"/>
                </a:solidFill>
              </a:rPr>
              <a:t>The </a:t>
            </a:r>
            <a:r>
              <a:rPr lang="en-US" sz="2667" dirty="0">
                <a:solidFill>
                  <a:srgbClr val="3E4346"/>
                </a:solidFill>
                <a:cs typeface="Inconsolata"/>
              </a:rPr>
              <a:t>file</a:t>
            </a:r>
            <a:r>
              <a:rPr lang="en-US" sz="2667" dirty="0">
                <a:solidFill>
                  <a:srgbClr val="3E4346"/>
                </a:solidFill>
              </a:rPr>
              <a:t> named </a:t>
            </a:r>
            <a:r>
              <a:rPr lang="en-US" sz="2667" dirty="0">
                <a:solidFill>
                  <a:srgbClr val="3E4346"/>
                </a:solidFill>
                <a:cs typeface="Inconsolata"/>
              </a:rPr>
              <a:t>"hello.txt" </a:t>
            </a:r>
            <a:r>
              <a:rPr lang="en-US" sz="2667" dirty="0">
                <a:solidFill>
                  <a:srgbClr val="3E4346"/>
                </a:solidFill>
              </a:rPr>
              <a:t>should be </a:t>
            </a:r>
            <a:r>
              <a:rPr lang="en-US" sz="2667" dirty="0">
                <a:solidFill>
                  <a:srgbClr val="3E4346"/>
                </a:solidFill>
                <a:cs typeface="Inconsolata"/>
              </a:rPr>
              <a:t>created</a:t>
            </a:r>
            <a:r>
              <a:rPr lang="en-US" sz="2667" dirty="0">
                <a:solidFill>
                  <a:srgbClr val="3E4346"/>
                </a:solidFill>
              </a:rPr>
              <a:t> with the </a:t>
            </a:r>
            <a:r>
              <a:rPr lang="en-US" sz="2667" dirty="0">
                <a:solidFill>
                  <a:srgbClr val="3E4346"/>
                </a:solidFill>
                <a:cs typeface="Inconsolata"/>
              </a:rPr>
              <a:t>content</a:t>
            </a:r>
            <a:r>
              <a:rPr lang="en-US" sz="2667" b="1" dirty="0">
                <a:solidFill>
                  <a:srgbClr val="3E4346"/>
                </a:solidFill>
              </a:rPr>
              <a:t> </a:t>
            </a:r>
            <a:r>
              <a:rPr lang="en-US" sz="2667" dirty="0">
                <a:solidFill>
                  <a:srgbClr val="3E4346"/>
                </a:solidFill>
              </a:rPr>
              <a:t>"Hello, world!", </a:t>
            </a:r>
            <a:r>
              <a:rPr lang="en-US" sz="2667" dirty="0">
                <a:solidFill>
                  <a:srgbClr val="3E4346"/>
                </a:solidFill>
                <a:cs typeface="Inconsolata"/>
              </a:rPr>
              <a:t>mode</a:t>
            </a:r>
            <a:r>
              <a:rPr lang="en-US" sz="2667" dirty="0">
                <a:solidFill>
                  <a:srgbClr val="3E4346"/>
                </a:solidFill>
              </a:rPr>
              <a:t> "0644", </a:t>
            </a:r>
            <a:r>
              <a:rPr lang="en-US" sz="2667" dirty="0">
                <a:solidFill>
                  <a:srgbClr val="3E4346"/>
                </a:solidFill>
                <a:cs typeface="Inconsolata"/>
              </a:rPr>
              <a:t>owner</a:t>
            </a:r>
            <a:r>
              <a:rPr lang="en-US" sz="2667" dirty="0">
                <a:solidFill>
                  <a:srgbClr val="3E4346"/>
                </a:solidFill>
              </a:rPr>
              <a:t> is "root", and </a:t>
            </a:r>
            <a:r>
              <a:rPr lang="en-US" sz="2667" dirty="0">
                <a:solidFill>
                  <a:srgbClr val="3E4346"/>
                </a:solidFill>
                <a:cs typeface="Inconsolata"/>
              </a:rPr>
              <a:t>group</a:t>
            </a:r>
            <a:r>
              <a:rPr lang="en-US" sz="2667" dirty="0">
                <a:solidFill>
                  <a:srgbClr val="3E4346"/>
                </a:solidFill>
              </a:rPr>
              <a:t> is "root</a:t>
            </a:r>
            <a:r>
              <a:rPr lang="en-US" sz="2667" dirty="0" smtClean="0">
                <a:solidFill>
                  <a:srgbClr val="3E4346"/>
                </a:solidFill>
              </a:rPr>
              <a:t>".</a:t>
            </a:r>
            <a:endParaRPr lang="en-US" sz="2667"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8"/>
            <a:ext cx="14935200" cy="827577"/>
          </a:xfrm>
        </p:spPr>
        <p:txBody>
          <a:bodyPr/>
          <a:lstStyle/>
          <a:p>
            <a:r>
              <a:rPr lang="en-US" dirty="0" smtClean="0"/>
              <a:t>Lab Review: The Updated file Resource</a:t>
            </a:r>
            <a:endParaRPr lang="en-US" dirty="0"/>
          </a:p>
        </p:txBody>
      </p:sp>
      <p:sp>
        <p:nvSpPr>
          <p:cNvPr id="3" name="Content Placeholder 2"/>
          <p:cNvSpPr>
            <a:spLocks noGrp="1"/>
          </p:cNvSpPr>
          <p:nvPr>
            <p:ph sz="quarter" idx="10"/>
          </p:nvPr>
        </p:nvSpPr>
        <p:spPr>
          <a:xfrm>
            <a:off x="1121105"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err="1"/>
              <a:t>hello.rb</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default action is to create (not necessary to define it).</a:t>
            </a:r>
          </a:p>
          <a:p>
            <a:endParaRPr lang="en-US" sz="3733" dirty="0"/>
          </a:p>
          <a:p>
            <a:r>
              <a:rPr lang="en-US" sz="3733" dirty="0"/>
              <a:t>The default mode is "0777".</a:t>
            </a:r>
          </a:p>
          <a:p>
            <a:endParaRPr lang="en-US" sz="3733" dirty="0"/>
          </a:p>
          <a:p>
            <a:r>
              <a:rPr lang="en-US" sz="3733" dirty="0"/>
              <a:t>The default owner is the current user (could change).</a:t>
            </a:r>
          </a:p>
          <a:p>
            <a:endParaRPr lang="en-US" sz="3733" dirty="0"/>
          </a:p>
          <a:p>
            <a:r>
              <a:rPr lang="en-US" sz="3733" dirty="0"/>
              <a:t>The default group is the POSIX group (if available).</a:t>
            </a:r>
          </a:p>
        </p:txBody>
      </p:sp>
      <p:sp>
        <p:nvSpPr>
          <p:cNvPr id="12" name="Text Placeholder 6"/>
          <p:cNvSpPr>
            <a:spLocks noGrp="1"/>
          </p:cNvSpPr>
          <p:nvPr>
            <p:ph type="body" sz="quarter" idx="14"/>
          </p:nvPr>
        </p:nvSpPr>
        <p:spPr>
          <a:xfrm>
            <a:off x="1121083" y="3541319"/>
            <a:ext cx="7044267" cy="626533"/>
          </a:xfrm>
        </p:spPr>
        <p:txBody>
          <a:bodyPr/>
          <a:lstStyle/>
          <a:p>
            <a:r>
              <a:rPr lang="en-US" dirty="0" smtClean="0"/>
              <a:t>+</a:t>
            </a:r>
            <a:endParaRPr lang="en-US" dirty="0"/>
          </a:p>
        </p:txBody>
      </p:sp>
      <p:sp>
        <p:nvSpPr>
          <p:cNvPr id="13" name="Text Placeholder 6"/>
          <p:cNvSpPr>
            <a:spLocks noGrp="1"/>
          </p:cNvSpPr>
          <p:nvPr>
            <p:ph type="body" sz="quarter" idx="14"/>
          </p:nvPr>
        </p:nvSpPr>
        <p:spPr>
          <a:xfrm>
            <a:off x="1121083" y="4191000"/>
            <a:ext cx="7044267" cy="626533"/>
          </a:xfrm>
        </p:spPr>
        <p:txBody>
          <a:bodyPr/>
          <a:lstStyle/>
          <a:p>
            <a:r>
              <a:rPr lang="en-US" dirty="0" smtClean="0"/>
              <a:t>+</a:t>
            </a:r>
            <a:endParaRPr lang="en-US" dirty="0"/>
          </a:p>
        </p:txBody>
      </p:sp>
      <p:sp>
        <p:nvSpPr>
          <p:cNvPr id="14" name="Text Placeholder 6"/>
          <p:cNvSpPr>
            <a:spLocks noGrp="1"/>
          </p:cNvSpPr>
          <p:nvPr>
            <p:ph type="body" sz="quarter" idx="14"/>
          </p:nvPr>
        </p:nvSpPr>
        <p:spPr>
          <a:xfrm>
            <a:off x="1121083" y="4834808"/>
            <a:ext cx="7044267" cy="626533"/>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dirty="0" smtClean="0"/>
              <a:t>Emacs</a:t>
            </a:r>
            <a:endParaRPr lang="en-US" dirty="0"/>
          </a:p>
          <a:p>
            <a:pPr lvl="1"/>
            <a:r>
              <a:rPr lang="en-US" dirty="0" smtClean="0"/>
              <a:t>Nano</a:t>
            </a:r>
          </a:p>
          <a:p>
            <a:pPr lvl="1"/>
            <a:r>
              <a:rPr lang="en-US" dirty="0" smtClean="0"/>
              <a:t>Vim (or vi)</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5387830" y="2472566"/>
            <a:ext cx="9904686" cy="4768330"/>
          </a:xfrm>
          <a:prstGeom prst="rect">
            <a:avLst/>
          </a:prstGeom>
        </p:spPr>
      </p:pic>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78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Text Placeholder 2"/>
          <p:cNvSpPr>
            <a:spLocks noGrp="1"/>
          </p:cNvSpPr>
          <p:nvPr>
            <p:ph type="body" sz="quarter" idx="10"/>
          </p:nvPr>
        </p:nvSpPr>
        <p:spPr>
          <a:xfrm>
            <a:off x="3012273" y="5789564"/>
            <a:ext cx="11318532" cy="2542785"/>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457189" indent="-457189">
              <a:buFont typeface="+mj-lt"/>
              <a:buAutoNum type="arabicPeriod"/>
            </a:pPr>
            <a:r>
              <a:rPr lang="en-US" dirty="0" smtClean="0"/>
              <a:t>Installs the $EDITOR.</a:t>
            </a:r>
          </a:p>
          <a:p>
            <a:pPr marL="457189" indent="-457189">
              <a:buFont typeface="+mj-lt"/>
              <a:buAutoNum type="arabicPeriod"/>
            </a:pPr>
            <a:r>
              <a:rPr lang="en-US" dirty="0" smtClean="0"/>
              <a:t>Install the </a:t>
            </a:r>
            <a:r>
              <a:rPr lang="en-US" dirty="0" smtClean="0">
                <a:latin typeface="Inconsolata"/>
                <a:cs typeface="Inconsolata"/>
              </a:rPr>
              <a:t>tree </a:t>
            </a:r>
            <a:r>
              <a:rPr lang="en-US" dirty="0" smtClean="0"/>
              <a:t>package.</a:t>
            </a:r>
          </a:p>
          <a:p>
            <a:pPr marL="457189" indent="-457189">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It 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5" y="2113747"/>
            <a:ext cx="7065287" cy="5936844"/>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5" name="Content Placeholder 4"/>
          <p:cNvSpPr>
            <a:spLocks noGrp="1"/>
          </p:cNvSpPr>
          <p:nvPr>
            <p:ph sz="quarter" idx="12"/>
          </p:nvPr>
        </p:nvSpPr>
        <p:spPr/>
        <p:txBody>
          <a:bodyPr>
            <a:normAutofit/>
          </a:bodyPr>
          <a:lstStyle/>
          <a:p>
            <a:r>
              <a:rPr lang="en-US" sz="3733" dirty="0"/>
              <a:t>The package named "$EDITOR" is installed.</a:t>
            </a:r>
          </a:p>
          <a:p>
            <a:endParaRPr lang="en-US" sz="3733" dirty="0"/>
          </a:p>
          <a:p>
            <a:r>
              <a:rPr lang="en-US" sz="3733" dirty="0"/>
              <a:t>The package named tree is installed.</a:t>
            </a:r>
          </a:p>
          <a:p>
            <a:endParaRPr lang="en-US" sz="3733" dirty="0"/>
          </a:p>
          <a:p>
            <a:r>
              <a:rPr lang="en-US" sz="3733" dirty="0"/>
              <a:t>The file named "/</a:t>
            </a:r>
            <a:r>
              <a:rPr lang="en-US" sz="3733" dirty="0" err="1"/>
              <a:t>etc</a:t>
            </a:r>
            <a:r>
              <a:rPr lang="en-US" sz="3733" dirty="0"/>
              <a:t>/</a:t>
            </a:r>
            <a:r>
              <a:rPr lang="en-US" sz="3733" dirty="0" err="1"/>
              <a:t>motd</a:t>
            </a:r>
            <a:r>
              <a:rPr lang="en-US" sz="3733" dirty="0"/>
              <a:t>" is created with the content "Property of ...".</a:t>
            </a:r>
          </a:p>
          <a:p>
            <a:endParaRPr lang="en-US" sz="3733"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2"/>
            <a:ext cx="10974132" cy="4864649"/>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2"/>
            <a:ext cx="10974132" cy="4864649"/>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latin typeface="Inconsolata"/>
              <a:cs typeface="Inconsolata"/>
            </a:endParaRPr>
          </a:p>
          <a:p>
            <a:pPr marL="609585" indent="-609585">
              <a:buFont typeface="Arial"/>
              <a:buChar char="•"/>
            </a:pPr>
            <a:r>
              <a:rPr lang="en-US" dirty="0" smtClean="0">
                <a:latin typeface="Inconsolata"/>
                <a:cs typeface="Inconsolata"/>
              </a:rPr>
              <a:t>chef-apply</a:t>
            </a:r>
          </a:p>
          <a:p>
            <a:pPr marL="609585" indent="-609585">
              <a:buFont typeface="Arial"/>
              <a:buChar char="•"/>
            </a:pPr>
            <a:r>
              <a:rPr lang="en-US" dirty="0" smtClean="0"/>
              <a:t>Resources</a:t>
            </a:r>
          </a:p>
          <a:p>
            <a:pPr marL="609585" indent="-609585">
              <a:buFont typeface="Arial"/>
              <a:buChar char="•"/>
            </a:pPr>
            <a:r>
              <a:rPr lang="en-US" dirty="0" smtClean="0"/>
              <a:t>Resource - default actions and default attributes</a:t>
            </a:r>
          </a:p>
          <a:p>
            <a:pPr marL="609585" indent="-609585">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 delete this slide? Resources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4000" dirty="0"/>
              <a:t>A resource is a statement of configuration policy </a:t>
            </a:r>
            <a:r>
              <a:rPr lang="en-US" sz="4000" dirty="0" smtClean="0"/>
              <a:t>that</a:t>
            </a:r>
            <a:endParaRPr lang="en-US" sz="4000" dirty="0"/>
          </a:p>
          <a:p>
            <a:pPr marL="766226" lvl="1" indent="-457200">
              <a:buFont typeface="Wingdings" panose="05000000000000000000" pitchFamily="2" charset="2"/>
              <a:buChar char="Ø"/>
            </a:pPr>
            <a:r>
              <a:rPr lang="en-US" sz="3466" dirty="0" smtClean="0"/>
              <a:t>Describes </a:t>
            </a:r>
            <a:r>
              <a:rPr lang="en-US" sz="3466" dirty="0"/>
              <a:t>the desired state for an item</a:t>
            </a:r>
          </a:p>
          <a:p>
            <a:pPr marL="766226" lvl="1" indent="-457200">
              <a:buFont typeface="Wingdings" panose="05000000000000000000" pitchFamily="2" charset="2"/>
              <a:buChar char="Ø"/>
            </a:pPr>
            <a:r>
              <a:rPr lang="en-US" sz="3466" dirty="0" smtClean="0"/>
              <a:t>Declares </a:t>
            </a:r>
            <a:r>
              <a:rPr lang="en-US" sz="3466" dirty="0"/>
              <a:t>the steps needed to bring that item to the desired state</a:t>
            </a:r>
          </a:p>
          <a:p>
            <a:pPr marL="766226" lvl="1" indent="-457200">
              <a:buFont typeface="Wingdings" panose="05000000000000000000" pitchFamily="2" charset="2"/>
              <a:buChar char="Ø"/>
            </a:pPr>
            <a:r>
              <a:rPr lang="en-US" sz="3466" dirty="0" smtClean="0"/>
              <a:t>Specifies </a:t>
            </a:r>
            <a:r>
              <a:rPr lang="en-US" sz="3466" dirty="0"/>
              <a:t>a resource type—such as package, template, or service</a:t>
            </a:r>
          </a:p>
          <a:p>
            <a:pPr marL="766226" lvl="1" indent="-457200">
              <a:buFont typeface="Wingdings" panose="05000000000000000000" pitchFamily="2" charset="2"/>
              <a:buChar char="Ø"/>
            </a:pPr>
            <a:r>
              <a:rPr lang="en-US" sz="3466" dirty="0" smtClean="0"/>
              <a:t>Lists </a:t>
            </a:r>
            <a:r>
              <a:rPr lang="en-US" sz="3466" dirty="0"/>
              <a:t>additional details (also known as attributes), if necessary</a:t>
            </a:r>
          </a:p>
          <a:p>
            <a:pPr marL="766226" lvl="1" indent="-457200">
              <a:buFont typeface="Wingdings" panose="05000000000000000000" pitchFamily="2" charset="2"/>
              <a:buChar char="Ø"/>
            </a:pPr>
            <a:r>
              <a:rPr lang="en-US" sz="3466" dirty="0" smtClean="0"/>
              <a:t>Tells </a:t>
            </a:r>
            <a:r>
              <a:rPr lang="en-US" sz="3466" dirty="0"/>
              <a:t>the chef-client which action to </a:t>
            </a:r>
            <a:r>
              <a:rPr lang="en-US" sz="3466" dirty="0" smtClean="0"/>
              <a:t>take</a:t>
            </a:r>
          </a:p>
          <a:p>
            <a:pPr marL="766226" lvl="1" indent="-457200">
              <a:buFont typeface="Wingdings" panose="05000000000000000000" pitchFamily="2" charset="2"/>
              <a:buChar char="Ø"/>
            </a:pPr>
            <a:endParaRPr lang="en-US" sz="3466" dirty="0"/>
          </a:p>
          <a:p>
            <a:pPr marL="766226" lvl="1" indent="-457200">
              <a:buFont typeface="Wingdings" panose="05000000000000000000" pitchFamily="2" charset="2"/>
              <a:buChar char="Ø"/>
            </a:pPr>
            <a:r>
              <a:rPr lang="en-US" sz="3466" dirty="0" smtClean="0"/>
              <a:t>TBD- This was placed after Slide 13 but if we rely on the docs it can be deleted.</a:t>
            </a:r>
            <a:endParaRPr lang="en-US" sz="3466"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stretch>
            <a:fillRect/>
          </a:stretch>
        </p:blipFill>
        <p:spPr>
          <a:xfrm>
            <a:off x="14239419" y="6171645"/>
            <a:ext cx="1580284" cy="1580284"/>
          </a:xfrm>
          <a:prstGeom prst="rect">
            <a:avLst/>
          </a:prstGeom>
        </p:spPr>
      </p:pic>
    </p:spTree>
    <p:extLst>
      <p:ext uri="{BB962C8B-B14F-4D97-AF65-F5344CB8AC3E}">
        <p14:creationId xmlns:p14="http://schemas.microsoft.com/office/powerpoint/2010/main" val="17899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TBD: Atom </a:t>
            </a:r>
            <a:r>
              <a:rPr lang="en-US" dirty="0" smtClean="0"/>
              <a:t>in Remote Mode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cs typeface="Inconsolata"/>
              </a:rPr>
              <a:t>If you are not familiar with using Linux editors, you can use Atom in Remote mode.</a:t>
            </a:r>
          </a:p>
          <a:p>
            <a:endParaRPr lang="en-US" dirty="0">
              <a:cs typeface="Inconsolata"/>
            </a:endParaRPr>
          </a:p>
          <a:p>
            <a:r>
              <a:rPr lang="en-US" dirty="0" smtClean="0">
                <a:cs typeface="Inconsolata"/>
              </a:rPr>
              <a:t>Editing files with Atom is more intuitive fro Windows users.</a:t>
            </a:r>
            <a:endParaRPr lang="en-US" dirty="0">
              <a:cs typeface="Inconsolata"/>
            </a:endParaRPr>
          </a:p>
          <a:p>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 How About 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13902</TotalTime>
  <Words>4604</Words>
  <Application>Microsoft Office PowerPoint</Application>
  <PresentationFormat>Custom</PresentationFormat>
  <Paragraphs>652</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ＭＳ Ｐゴシック</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TBD: Atom in Remote Mode</vt:lpstr>
      <vt:lpstr>Group Exercise: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Review: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lpstr>TBD – delete this slide? 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1727</cp:revision>
  <cp:lastPrinted>2015-02-07T23:49:10Z</cp:lastPrinted>
  <dcterms:created xsi:type="dcterms:W3CDTF">2012-09-13T17:36:07Z</dcterms:created>
  <dcterms:modified xsi:type="dcterms:W3CDTF">2015-09-25T16:29:09Z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